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4" r:id="rId8"/>
    <p:sldId id="261" r:id="rId9"/>
    <p:sldId id="265" r:id="rId10"/>
    <p:sldId id="262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197" autoAdjust="0"/>
  </p:normalViewPr>
  <p:slideViewPr>
    <p:cSldViewPr snapToGrid="0">
      <p:cViewPr varScale="1">
        <p:scale>
          <a:sx n="84" d="100"/>
          <a:sy n="84" d="100"/>
        </p:scale>
        <p:origin x="62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988BA-57A2-4DF1-A78C-F327518DE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963EE-676A-4C38-9B10-B7FCC0550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7CD41-CCF7-4FAB-8777-5DA9E480B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B5276-CD1D-4476-A37F-332D2A68D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041D6-1949-47A5-80A9-B917E0249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70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B3CAE-5231-4FFE-A093-B76937343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1265A-5B62-4139-8041-5FDC81395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5BD59-D4A5-4820-A6CA-4C648FD0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3E1C5-6DD9-4E71-8D58-87AC90399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E9F13-D51F-4B21-8F61-395509600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75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50B802-662A-4208-9414-0CD2D01A7B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A3E76-3BC7-410E-870F-54ECCADC1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566DE-5D5A-4057-B6B2-94397E952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99C5D-C2B3-4F0F-B041-FAFFAF7C2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46FD7-F837-4B73-9139-DE96D3F73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842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C5444-6A1F-4C5C-A389-A7E38066D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C8BA6-DD90-4514-8366-752156700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CF005-03B5-463F-B68A-8967AEED3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0D308-EDDA-41B6-A0DE-39A029316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1AA68-6927-496F-9A95-E24BD44D9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5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74FB0-976D-4A33-8A45-720CB61E2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658BC-CB42-40DF-B1CB-C49B3917E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366C3-0818-4EE0-ACA1-413F0A860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2332B-E389-4244-8131-DC4CD1002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397BA-154F-4C85-BDDB-0244406E1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92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1AEB3-4A7C-47EA-9619-CAB3BE44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8DE08-4DBF-4922-9069-5DE02E27F4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57BCE7-C0D6-4270-8E21-0EF142447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C3A51B-0872-4A40-9663-86063F639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6DE62-3DB4-46E4-8446-A99364B0C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6701A8-4013-4902-97D4-2580F8F70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5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50AF2-EFFD-40EA-8575-B7AB7E1DA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2CA3D-01FF-4AAF-B25E-C9F3EC392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133664-D41F-4C48-A4BA-3B1F9AF88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CCBD22-C3BA-42D9-B9B4-4CA4498B33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1567CF-065B-45EC-9AD2-2C90246115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F5E17D-4F9B-4A11-A875-E9D969B14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599AE0-EE80-43EC-B09A-0F06796BC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9BC413-2522-4481-BD26-77851FFA9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53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9CE0C-D26B-4C08-886A-F88B7AF99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D36EB-45B6-4D39-8D58-F0CBEEC97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43558-50A7-4543-9655-CBE72B35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B3D09-114E-4C05-B15A-90FE91991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77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F4982-239D-437C-8356-EA5D68AF2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96E6F-25F2-4999-8B5B-3293D4802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4DD323-172A-4007-A4E3-C33C59D10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29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F5289-8890-4CB7-8682-115891A96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277AA-748E-44EA-94E3-30E9CE760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04E7D9-BDB7-4AFF-B76D-C4E6E8D71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64AF4B-5ADE-4595-AC4E-5B55B95A5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6AE9F-E9F7-4711-A6EE-A4160D4E8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5CC6D-712D-4BEB-AE35-4EE56A09D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30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A0432-2ABC-446F-A59E-E22C42245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CAD653-4D74-4132-95E4-D58FBFD37C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889C7-A231-4EE7-8459-D21867321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559A5-6A69-44EA-8A93-D9F207E4C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E7A62-3577-4ED2-A48A-9BBCD6F77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4D1A8-53F4-410E-AA57-40D236B60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675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5000"/>
                <a:lumOff val="95000"/>
              </a:schemeClr>
            </a:gs>
            <a:gs pos="74000">
              <a:schemeClr val="accent4">
                <a:lumMod val="45000"/>
                <a:lumOff val="55000"/>
              </a:schemeClr>
            </a:gs>
            <a:gs pos="83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EF41B5-8A27-4CB9-9E04-1CA9CB70D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6CBD7-E88A-47EC-80ED-63F858214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9D2D1-1C19-445E-9F06-C4249FF99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DE297-09DA-44AE-94B3-0C4AD613ABA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483F2-85AC-421E-A5E9-F646E9927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3C071-6466-4AE1-BB25-5E4EF562D5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82D76-0AA8-4ABE-9946-56813A024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98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FCAF50-E459-46AE-B86D-88DDB2F5CBC9}"/>
              </a:ext>
            </a:extLst>
          </p:cNvPr>
          <p:cNvSpPr txBox="1"/>
          <p:nvPr/>
        </p:nvSpPr>
        <p:spPr>
          <a:xfrm>
            <a:off x="862113" y="2340437"/>
            <a:ext cx="10467773" cy="923330"/>
          </a:xfrm>
          <a:prstGeom prst="rect">
            <a:avLst/>
          </a:prstGeom>
          <a:noFill/>
          <a:effectLst>
            <a:outerShdw blurRad="88900" dist="38100" dir="6000000" algn="t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/>
                </a:solidFill>
              </a:rPr>
              <a:t>Cosmos Blog Requirement Analysis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531CC-53ED-4A36-B3BE-372D04EAD782}"/>
              </a:ext>
            </a:extLst>
          </p:cNvPr>
          <p:cNvSpPr txBox="1"/>
          <p:nvPr/>
        </p:nvSpPr>
        <p:spPr>
          <a:xfrm>
            <a:off x="9532670" y="5330757"/>
            <a:ext cx="1675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Author: B</a:t>
            </a:r>
            <a:r>
              <a:rPr lang="en-US" altLang="zh-CN" i="1" dirty="0">
                <a:solidFill>
                  <a:schemeClr val="bg1"/>
                </a:solidFill>
              </a:rPr>
              <a:t>aron</a:t>
            </a:r>
          </a:p>
          <a:p>
            <a:r>
              <a:rPr lang="en-US" i="1" dirty="0">
                <a:solidFill>
                  <a:schemeClr val="bg1"/>
                </a:solidFill>
              </a:rPr>
              <a:t>Date: 2022.2.17</a:t>
            </a:r>
          </a:p>
        </p:txBody>
      </p:sp>
    </p:spTree>
    <p:extLst>
      <p:ext uri="{BB962C8B-B14F-4D97-AF65-F5344CB8AC3E}">
        <p14:creationId xmlns:p14="http://schemas.microsoft.com/office/powerpoint/2010/main" val="233282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26FDE6B-1D99-4788-9F29-5AC02CCDC6DA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060B3-BF70-4F91-89B7-F7CFD3115E61}"/>
              </a:ext>
            </a:extLst>
          </p:cNvPr>
          <p:cNvSpPr txBox="1"/>
          <p:nvPr/>
        </p:nvSpPr>
        <p:spPr>
          <a:xfrm>
            <a:off x="4575007" y="453372"/>
            <a:ext cx="3041988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Article Table Design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D651D5B-CDE5-4C61-8F70-149101EE52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298118"/>
              </p:ext>
            </p:extLst>
          </p:nvPr>
        </p:nvGraphicFramePr>
        <p:xfrm>
          <a:off x="509016" y="1916284"/>
          <a:ext cx="11049000" cy="20116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88848">
                  <a:extLst>
                    <a:ext uri="{9D8B030D-6E8A-4147-A177-3AD203B41FA5}">
                      <a16:colId xmlns:a16="http://schemas.microsoft.com/office/drawing/2014/main" val="4018014798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941832">
                  <a:extLst>
                    <a:ext uri="{9D8B030D-6E8A-4147-A177-3AD203B41FA5}">
                      <a16:colId xmlns:a16="http://schemas.microsoft.com/office/drawing/2014/main" val="1042944794"/>
                    </a:ext>
                  </a:extLst>
                </a:gridCol>
                <a:gridCol w="7260336">
                  <a:extLst>
                    <a:ext uri="{9D8B030D-6E8A-4147-A177-3AD203B41FA5}">
                      <a16:colId xmlns:a16="http://schemas.microsoft.com/office/drawing/2014/main" val="3848779579"/>
                    </a:ext>
                  </a:extLst>
                </a:gridCol>
              </a:tblGrid>
              <a:tr h="356040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Category_id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Parent_id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625333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Nvarcahr</a:t>
                      </a:r>
                      <a:r>
                        <a:rPr lang="en-US" sz="1200" dirty="0"/>
                        <a:t>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602648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Meta_title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837669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Slug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778523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Nvarcahr</a:t>
                      </a:r>
                      <a:r>
                        <a:rPr lang="en-US" sz="1200" dirty="0"/>
                        <a:t>(max)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117407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1E5CF79-C40D-4604-819D-76B2FEDB5D32}"/>
              </a:ext>
            </a:extLst>
          </p:cNvPr>
          <p:cNvSpPr/>
          <p:nvPr/>
        </p:nvSpPr>
        <p:spPr>
          <a:xfrm>
            <a:off x="5185995" y="1281923"/>
            <a:ext cx="1820007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10. Category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18EB05B-B204-48B8-B748-5DBB77580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2516985"/>
              </p:ext>
            </p:extLst>
          </p:nvPr>
        </p:nvGraphicFramePr>
        <p:xfrm>
          <a:off x="509016" y="4783447"/>
          <a:ext cx="11049000" cy="1737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61416">
                  <a:extLst>
                    <a:ext uri="{9D8B030D-6E8A-4147-A177-3AD203B41FA5}">
                      <a16:colId xmlns:a16="http://schemas.microsoft.com/office/drawing/2014/main" val="4018014798"/>
                    </a:ext>
                  </a:extLst>
                </a:gridCol>
                <a:gridCol w="1033272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161288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923544">
                  <a:extLst>
                    <a:ext uri="{9D8B030D-6E8A-4147-A177-3AD203B41FA5}">
                      <a16:colId xmlns:a16="http://schemas.microsoft.com/office/drawing/2014/main" val="1042944794"/>
                    </a:ext>
                  </a:extLst>
                </a:gridCol>
                <a:gridCol w="7269480">
                  <a:extLst>
                    <a:ext uri="{9D8B030D-6E8A-4147-A177-3AD203B41FA5}">
                      <a16:colId xmlns:a16="http://schemas.microsoft.com/office/drawing/2014/main" val="1248561469"/>
                    </a:ext>
                  </a:extLst>
                </a:gridCol>
              </a:tblGrid>
              <a:tr h="356040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Tag_id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625333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Nvarcahr</a:t>
                      </a:r>
                      <a:r>
                        <a:rPr lang="en-US" sz="1200" dirty="0"/>
                        <a:t>(max)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602648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Meta_title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837669"/>
                  </a:ext>
                </a:extLst>
              </a:tr>
              <a:tr h="267028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Slug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778523"/>
                  </a:ext>
                </a:extLst>
              </a:tr>
            </a:tbl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62ED856-ED8E-4F06-BD57-8EA9C68BF470}"/>
              </a:ext>
            </a:extLst>
          </p:cNvPr>
          <p:cNvSpPr/>
          <p:nvPr/>
        </p:nvSpPr>
        <p:spPr>
          <a:xfrm>
            <a:off x="5185994" y="4149086"/>
            <a:ext cx="1820007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11. Tag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463451-C0C3-4845-8148-F7E322826BB3}"/>
              </a:ext>
            </a:extLst>
          </p:cNvPr>
          <p:cNvSpPr txBox="1"/>
          <p:nvPr/>
        </p:nvSpPr>
        <p:spPr>
          <a:xfrm>
            <a:off x="11173349" y="0"/>
            <a:ext cx="915635" cy="369332"/>
          </a:xfrm>
          <a:prstGeom prst="rect">
            <a:avLst/>
          </a:prstGeom>
          <a:noFill/>
          <a:ln>
            <a:noFill/>
          </a:ln>
          <a:scene3d>
            <a:camera prst="perspectiveHeroicExtremeRightFacing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Cosmos</a:t>
            </a:r>
          </a:p>
        </p:txBody>
      </p:sp>
    </p:spTree>
    <p:extLst>
      <p:ext uri="{BB962C8B-B14F-4D97-AF65-F5344CB8AC3E}">
        <p14:creationId xmlns:p14="http://schemas.microsoft.com/office/powerpoint/2010/main" val="2799546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DE45C2F-51A1-4697-9806-42A9C30FB395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FB1D47-A7EC-4435-B763-C262F438848F}"/>
              </a:ext>
            </a:extLst>
          </p:cNvPr>
          <p:cNvSpPr txBox="1"/>
          <p:nvPr/>
        </p:nvSpPr>
        <p:spPr>
          <a:xfrm>
            <a:off x="4575007" y="453372"/>
            <a:ext cx="3041988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Article Table Design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17159B4-EB5B-424A-B5CF-24C567B714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2046349"/>
              </p:ext>
            </p:extLst>
          </p:nvPr>
        </p:nvGraphicFramePr>
        <p:xfrm>
          <a:off x="475488" y="1916284"/>
          <a:ext cx="11247120" cy="167718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85216">
                  <a:extLst>
                    <a:ext uri="{9D8B030D-6E8A-4147-A177-3AD203B41FA5}">
                      <a16:colId xmlns:a16="http://schemas.microsoft.com/office/drawing/2014/main" val="4018014798"/>
                    </a:ext>
                  </a:extLst>
                </a:gridCol>
                <a:gridCol w="1243584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1042944794"/>
                    </a:ext>
                  </a:extLst>
                </a:gridCol>
                <a:gridCol w="7178040">
                  <a:extLst>
                    <a:ext uri="{9D8B030D-6E8A-4147-A177-3AD203B41FA5}">
                      <a16:colId xmlns:a16="http://schemas.microsoft.com/office/drawing/2014/main" val="3197146598"/>
                    </a:ext>
                  </a:extLst>
                </a:gridCol>
              </a:tblGrid>
              <a:tr h="516056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Post_tag_id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Post_id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625333"/>
                  </a:ext>
                </a:extLst>
              </a:tr>
              <a:tr h="387042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tag_id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602648"/>
                  </a:ext>
                </a:extLst>
              </a:tr>
            </a:tbl>
          </a:graphicData>
        </a:graphic>
      </p:graphicFrame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A5AA7E3-15D3-4B17-919F-7120FEED3CA8}"/>
              </a:ext>
            </a:extLst>
          </p:cNvPr>
          <p:cNvSpPr/>
          <p:nvPr/>
        </p:nvSpPr>
        <p:spPr>
          <a:xfrm>
            <a:off x="5185994" y="1281923"/>
            <a:ext cx="1820007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12. </a:t>
            </a:r>
            <a:r>
              <a:rPr lang="en-US" dirty="0" err="1"/>
              <a:t>Post_Tag</a:t>
            </a:r>
            <a:endParaRPr lang="en-US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04FBEB7-EFA4-42C6-A133-AA997E6AB9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534675"/>
              </p:ext>
            </p:extLst>
          </p:nvPr>
        </p:nvGraphicFramePr>
        <p:xfrm>
          <a:off x="475488" y="4448947"/>
          <a:ext cx="11247120" cy="195568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66928">
                  <a:extLst>
                    <a:ext uri="{9D8B030D-6E8A-4147-A177-3AD203B41FA5}">
                      <a16:colId xmlns:a16="http://schemas.microsoft.com/office/drawing/2014/main" val="4018014798"/>
                    </a:ext>
                  </a:extLst>
                </a:gridCol>
                <a:gridCol w="1298448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106424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1078992">
                  <a:extLst>
                    <a:ext uri="{9D8B030D-6E8A-4147-A177-3AD203B41FA5}">
                      <a16:colId xmlns:a16="http://schemas.microsoft.com/office/drawing/2014/main" val="1042944794"/>
                    </a:ext>
                  </a:extLst>
                </a:gridCol>
                <a:gridCol w="7196328">
                  <a:extLst>
                    <a:ext uri="{9D8B030D-6E8A-4147-A177-3AD203B41FA5}">
                      <a16:colId xmlns:a16="http://schemas.microsoft.com/office/drawing/2014/main" val="485749845"/>
                    </a:ext>
                  </a:extLst>
                </a:gridCol>
              </a:tblGrid>
              <a:tr h="601748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45131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Post_category_id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451311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Post_id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625333"/>
                  </a:ext>
                </a:extLst>
              </a:tr>
              <a:tr h="451311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Category_id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602648"/>
                  </a:ext>
                </a:extLst>
              </a:tr>
            </a:tbl>
          </a:graphicData>
        </a:graphic>
      </p:graphicFrame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D4C0ACA-4A64-405B-880B-5817F378864C}"/>
              </a:ext>
            </a:extLst>
          </p:cNvPr>
          <p:cNvSpPr/>
          <p:nvPr/>
        </p:nvSpPr>
        <p:spPr>
          <a:xfrm>
            <a:off x="5084064" y="3814587"/>
            <a:ext cx="2011679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13. </a:t>
            </a:r>
            <a:r>
              <a:rPr lang="en-US" dirty="0" err="1"/>
              <a:t>Post_category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3559E1-14B7-4286-947C-0A7A7C45B30E}"/>
              </a:ext>
            </a:extLst>
          </p:cNvPr>
          <p:cNvSpPr txBox="1"/>
          <p:nvPr/>
        </p:nvSpPr>
        <p:spPr>
          <a:xfrm>
            <a:off x="11173349" y="0"/>
            <a:ext cx="915635" cy="369332"/>
          </a:xfrm>
          <a:prstGeom prst="rect">
            <a:avLst/>
          </a:prstGeom>
          <a:noFill/>
          <a:ln>
            <a:noFill/>
          </a:ln>
          <a:scene3d>
            <a:camera prst="perspectiveHeroicExtremeRightFacing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Cosmos</a:t>
            </a:r>
          </a:p>
        </p:txBody>
      </p:sp>
    </p:spTree>
    <p:extLst>
      <p:ext uri="{BB962C8B-B14F-4D97-AF65-F5344CB8AC3E}">
        <p14:creationId xmlns:p14="http://schemas.microsoft.com/office/powerpoint/2010/main" val="1630679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D1A33E8-3E8F-429E-8A46-70300A93A043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F06696-39EA-4F96-B8B1-0A19787D01BD}"/>
              </a:ext>
            </a:extLst>
          </p:cNvPr>
          <p:cNvSpPr txBox="1"/>
          <p:nvPr/>
        </p:nvSpPr>
        <p:spPr>
          <a:xfrm>
            <a:off x="4676764" y="453372"/>
            <a:ext cx="2838469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Permission Design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D4A28AB-6817-4506-A26E-68B5C33B6051}"/>
              </a:ext>
            </a:extLst>
          </p:cNvPr>
          <p:cNvSpPr/>
          <p:nvPr/>
        </p:nvSpPr>
        <p:spPr>
          <a:xfrm>
            <a:off x="1935805" y="1468876"/>
            <a:ext cx="1235412" cy="4766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189A7B-122C-48DC-BC3C-5FF065FA4974}"/>
              </a:ext>
            </a:extLst>
          </p:cNvPr>
          <p:cNvSpPr/>
          <p:nvPr/>
        </p:nvSpPr>
        <p:spPr>
          <a:xfrm>
            <a:off x="1935802" y="2363820"/>
            <a:ext cx="1235412" cy="47665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 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316A89B0-53A2-4670-9D16-64404C14DC3A}"/>
              </a:ext>
            </a:extLst>
          </p:cNvPr>
          <p:cNvSpPr/>
          <p:nvPr/>
        </p:nvSpPr>
        <p:spPr>
          <a:xfrm>
            <a:off x="1848253" y="3180945"/>
            <a:ext cx="1410511" cy="972767"/>
          </a:xfrm>
          <a:prstGeom prst="diamond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Success?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F596C1-D74E-4A43-A16E-F57701C2AD0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553508" y="2840475"/>
            <a:ext cx="1" cy="3404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E2BAD62-5BC9-4BFD-B386-19AA24DCB898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2553508" y="1945532"/>
            <a:ext cx="3" cy="4182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25EB4467-F835-4EF0-915F-0912A979B97E}"/>
              </a:ext>
            </a:extLst>
          </p:cNvPr>
          <p:cNvCxnSpPr>
            <a:cxnSpLocks/>
            <a:stCxn id="6" idx="3"/>
            <a:endCxn id="5" idx="3"/>
          </p:cNvCxnSpPr>
          <p:nvPr/>
        </p:nvCxnSpPr>
        <p:spPr>
          <a:xfrm flipH="1" flipV="1">
            <a:off x="3171214" y="2602148"/>
            <a:ext cx="87550" cy="1065181"/>
          </a:xfrm>
          <a:prstGeom prst="bentConnector3">
            <a:avLst>
              <a:gd name="adj1" fmla="val -261108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E03D95B-52D6-4739-A5A0-472313BCCA6B}"/>
              </a:ext>
            </a:extLst>
          </p:cNvPr>
          <p:cNvSpPr/>
          <p:nvPr/>
        </p:nvSpPr>
        <p:spPr>
          <a:xfrm>
            <a:off x="1848255" y="4649821"/>
            <a:ext cx="1410511" cy="45719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Get </a:t>
            </a:r>
            <a:r>
              <a:rPr lang="en-US" sz="1600" dirty="0" err="1"/>
              <a:t>Userinfo</a:t>
            </a:r>
            <a:r>
              <a:rPr lang="en-US" sz="1600" dirty="0"/>
              <a:t>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E8DAB44-F3DD-445E-AEDC-59604E639557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>
            <a:off x="2553509" y="4153712"/>
            <a:ext cx="2" cy="49610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0913833-4203-4874-8CE3-1517B8784D07}"/>
              </a:ext>
            </a:extLst>
          </p:cNvPr>
          <p:cNvSpPr/>
          <p:nvPr/>
        </p:nvSpPr>
        <p:spPr>
          <a:xfrm>
            <a:off x="1848254" y="5622587"/>
            <a:ext cx="1410511" cy="5836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Store info into Session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B58640C-88BD-4C7A-9179-CB148E466A2B}"/>
              </a:ext>
            </a:extLst>
          </p:cNvPr>
          <p:cNvCxnSpPr>
            <a:cxnSpLocks/>
            <a:stCxn id="13" idx="2"/>
            <a:endCxn id="16" idx="0"/>
          </p:cNvCxnSpPr>
          <p:nvPr/>
        </p:nvCxnSpPr>
        <p:spPr>
          <a:xfrm flipH="1">
            <a:off x="2553510" y="5107017"/>
            <a:ext cx="1" cy="5155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0C4B245-7359-4CA1-A231-67B693E7D3E0}"/>
              </a:ext>
            </a:extLst>
          </p:cNvPr>
          <p:cNvSpPr/>
          <p:nvPr/>
        </p:nvSpPr>
        <p:spPr>
          <a:xfrm>
            <a:off x="4591456" y="1468876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Get Menu Info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6F09255-65A1-4237-ABEA-2E6FCB02EEEE}"/>
              </a:ext>
            </a:extLst>
          </p:cNvPr>
          <p:cNvSpPr/>
          <p:nvPr/>
        </p:nvSpPr>
        <p:spPr>
          <a:xfrm>
            <a:off x="4591456" y="2363820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Get Button Info</a:t>
            </a:r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270862CD-EB72-49A6-8093-239AD268C63C}"/>
              </a:ext>
            </a:extLst>
          </p:cNvPr>
          <p:cNvCxnSpPr>
            <a:cxnSpLocks/>
            <a:stCxn id="16" idx="3"/>
            <a:endCxn id="25" idx="1"/>
          </p:cNvCxnSpPr>
          <p:nvPr/>
        </p:nvCxnSpPr>
        <p:spPr>
          <a:xfrm flipV="1">
            <a:off x="3258765" y="1707204"/>
            <a:ext cx="1332691" cy="4207213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F590132-D71C-479F-9CBE-BD666D426699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>
            <a:off x="5437762" y="1945532"/>
            <a:ext cx="0" cy="4182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20C4B245-7359-4CA1-A231-67B693E7D3E0}"/>
              </a:ext>
            </a:extLst>
          </p:cNvPr>
          <p:cNvSpPr/>
          <p:nvPr/>
        </p:nvSpPr>
        <p:spPr>
          <a:xfrm>
            <a:off x="4591456" y="3334154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Load on UI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C81771D-02F7-4566-AB46-395CF2DF22C5}"/>
              </a:ext>
            </a:extLst>
          </p:cNvPr>
          <p:cNvCxnSpPr>
            <a:stCxn id="26" idx="2"/>
            <a:endCxn id="62" idx="0"/>
          </p:cNvCxnSpPr>
          <p:nvPr/>
        </p:nvCxnSpPr>
        <p:spPr>
          <a:xfrm>
            <a:off x="5437762" y="2840476"/>
            <a:ext cx="0" cy="4936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FF4CFC98-5E58-41F5-9FFE-7956F1F84EF8}"/>
              </a:ext>
            </a:extLst>
          </p:cNvPr>
          <p:cNvSpPr/>
          <p:nvPr/>
        </p:nvSpPr>
        <p:spPr>
          <a:xfrm>
            <a:off x="4591456" y="4304488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Visit Pages</a:t>
            </a:r>
          </a:p>
        </p:txBody>
      </p:sp>
      <p:sp>
        <p:nvSpPr>
          <p:cNvPr id="66" name="Diamond 65">
            <a:extLst>
              <a:ext uri="{FF2B5EF4-FFF2-40B4-BE49-F238E27FC236}">
                <a16:creationId xmlns:a16="http://schemas.microsoft.com/office/drawing/2014/main" id="{FB2E3DD2-F392-4393-81BD-7287E78CB279}"/>
              </a:ext>
            </a:extLst>
          </p:cNvPr>
          <p:cNvSpPr/>
          <p:nvPr/>
        </p:nvSpPr>
        <p:spPr>
          <a:xfrm>
            <a:off x="4732506" y="5107017"/>
            <a:ext cx="1410511" cy="972767"/>
          </a:xfrm>
          <a:prstGeom prst="diamond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Has Auth?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5026E5C-36A1-4D4F-9E35-0AD4E57D489E}"/>
              </a:ext>
            </a:extLst>
          </p:cNvPr>
          <p:cNvCxnSpPr>
            <a:stCxn id="62" idx="2"/>
            <a:endCxn id="65" idx="0"/>
          </p:cNvCxnSpPr>
          <p:nvPr/>
        </p:nvCxnSpPr>
        <p:spPr>
          <a:xfrm>
            <a:off x="5437762" y="3810810"/>
            <a:ext cx="0" cy="4936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18FB515-579F-4E69-8FE4-A6C476F4F4E4}"/>
              </a:ext>
            </a:extLst>
          </p:cNvPr>
          <p:cNvCxnSpPr>
            <a:stCxn id="65" idx="2"/>
            <a:endCxn id="66" idx="0"/>
          </p:cNvCxnSpPr>
          <p:nvPr/>
        </p:nvCxnSpPr>
        <p:spPr>
          <a:xfrm>
            <a:off x="5437762" y="4781144"/>
            <a:ext cx="0" cy="3258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0767AEF6-8A59-427E-8B9A-2D4895848831}"/>
              </a:ext>
            </a:extLst>
          </p:cNvPr>
          <p:cNvSpPr txBox="1"/>
          <p:nvPr/>
        </p:nvSpPr>
        <p:spPr>
          <a:xfrm>
            <a:off x="3088529" y="3039890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0A8F478-226E-4BB3-9DDF-F461D883637E}"/>
              </a:ext>
            </a:extLst>
          </p:cNvPr>
          <p:cNvSpPr txBox="1"/>
          <p:nvPr/>
        </p:nvSpPr>
        <p:spPr>
          <a:xfrm>
            <a:off x="2553508" y="4231932"/>
            <a:ext cx="425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Yes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898BD1C-6DC1-4C53-82EB-041CD046B16B}"/>
              </a:ext>
            </a:extLst>
          </p:cNvPr>
          <p:cNvSpPr/>
          <p:nvPr/>
        </p:nvSpPr>
        <p:spPr>
          <a:xfrm>
            <a:off x="7856707" y="1467658"/>
            <a:ext cx="1692612" cy="476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Execute Event Successfully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E740157-4B2B-424D-9D33-428782BD6E86}"/>
              </a:ext>
            </a:extLst>
          </p:cNvPr>
          <p:cNvSpPr/>
          <p:nvPr/>
        </p:nvSpPr>
        <p:spPr>
          <a:xfrm>
            <a:off x="4591456" y="6332705"/>
            <a:ext cx="1692612" cy="35816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Reject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C1AE4B65-BFCF-477C-9964-DEB031B7F857}"/>
              </a:ext>
            </a:extLst>
          </p:cNvPr>
          <p:cNvCxnSpPr>
            <a:cxnSpLocks/>
            <a:stCxn id="66" idx="2"/>
            <a:endCxn id="75" idx="0"/>
          </p:cNvCxnSpPr>
          <p:nvPr/>
        </p:nvCxnSpPr>
        <p:spPr>
          <a:xfrm>
            <a:off x="5437762" y="6079784"/>
            <a:ext cx="0" cy="252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B9E1BA7A-FCC6-4339-9A4F-FE3D892E6AA0}"/>
              </a:ext>
            </a:extLst>
          </p:cNvPr>
          <p:cNvCxnSpPr>
            <a:stCxn id="66" idx="3"/>
            <a:endCxn id="73" idx="1"/>
          </p:cNvCxnSpPr>
          <p:nvPr/>
        </p:nvCxnSpPr>
        <p:spPr>
          <a:xfrm flipV="1">
            <a:off x="6143017" y="1705986"/>
            <a:ext cx="1713690" cy="3887415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8B304A05-DB0E-46DB-8D2B-B8E2B317CE4F}"/>
              </a:ext>
            </a:extLst>
          </p:cNvPr>
          <p:cNvSpPr/>
          <p:nvPr/>
        </p:nvSpPr>
        <p:spPr>
          <a:xfrm>
            <a:off x="8085307" y="2612481"/>
            <a:ext cx="1235412" cy="4766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54AC8FE-2751-4B98-8C06-A23F82FBD607}"/>
              </a:ext>
            </a:extLst>
          </p:cNvPr>
          <p:cNvCxnSpPr>
            <a:stCxn id="73" idx="2"/>
            <a:endCxn id="82" idx="0"/>
          </p:cNvCxnSpPr>
          <p:nvPr/>
        </p:nvCxnSpPr>
        <p:spPr>
          <a:xfrm>
            <a:off x="8703013" y="1944314"/>
            <a:ext cx="0" cy="66816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Speech Bubble: Oval 85">
            <a:extLst>
              <a:ext uri="{FF2B5EF4-FFF2-40B4-BE49-F238E27FC236}">
                <a16:creationId xmlns:a16="http://schemas.microsoft.com/office/drawing/2014/main" id="{33CC3106-4955-43EC-96C0-C9BEC1045078}"/>
              </a:ext>
            </a:extLst>
          </p:cNvPr>
          <p:cNvSpPr/>
          <p:nvPr/>
        </p:nvSpPr>
        <p:spPr>
          <a:xfrm>
            <a:off x="7616758" y="4153709"/>
            <a:ext cx="3638145" cy="1760707"/>
          </a:xfrm>
          <a:prstGeom prst="wedgeEllipseCallout">
            <a:avLst>
              <a:gd name="adj1" fmla="val -32935"/>
              <a:gd name="adj2" fmla="val 62755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8F062DA-C72C-4DCA-BBE9-F4130667986C}"/>
              </a:ext>
            </a:extLst>
          </p:cNvPr>
          <p:cNvSpPr txBox="1"/>
          <p:nvPr/>
        </p:nvSpPr>
        <p:spPr>
          <a:xfrm>
            <a:off x="7855051" y="4559345"/>
            <a:ext cx="3401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After signing  get the role of user</a:t>
            </a:r>
          </a:p>
          <a:p>
            <a:r>
              <a:rPr lang="en-US" sz="1600" dirty="0"/>
              <a:t>and  get resource and event according </a:t>
            </a:r>
          </a:p>
          <a:p>
            <a:r>
              <a:rPr lang="en-US" sz="1600" dirty="0"/>
              <a:t>role  then load on UI.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66CA04-F817-4317-B162-92BB93D01358}"/>
              </a:ext>
            </a:extLst>
          </p:cNvPr>
          <p:cNvSpPr txBox="1"/>
          <p:nvPr/>
        </p:nvSpPr>
        <p:spPr>
          <a:xfrm>
            <a:off x="4727096" y="5914416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BB03BA0-9826-468B-86A8-AA5B094D49B6}"/>
              </a:ext>
            </a:extLst>
          </p:cNvPr>
          <p:cNvSpPr txBox="1"/>
          <p:nvPr/>
        </p:nvSpPr>
        <p:spPr>
          <a:xfrm>
            <a:off x="6204623" y="5120933"/>
            <a:ext cx="425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572012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FA575F-7A92-413F-82A5-BDF69C52460A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D1CC03-D4E6-45A3-A2C3-65EB7C7F3C36}"/>
              </a:ext>
            </a:extLst>
          </p:cNvPr>
          <p:cNvSpPr txBox="1"/>
          <p:nvPr/>
        </p:nvSpPr>
        <p:spPr>
          <a:xfrm>
            <a:off x="5079953" y="453372"/>
            <a:ext cx="2032095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Function List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7A3CBC4-17A3-4AC7-B63B-3F600DD309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2478026"/>
              </p:ext>
            </p:extLst>
          </p:nvPr>
        </p:nvGraphicFramePr>
        <p:xfrm>
          <a:off x="371272" y="1468878"/>
          <a:ext cx="11449455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6485">
                  <a:extLst>
                    <a:ext uri="{9D8B030D-6E8A-4147-A177-3AD203B41FA5}">
                      <a16:colId xmlns:a16="http://schemas.microsoft.com/office/drawing/2014/main" val="1543769891"/>
                    </a:ext>
                  </a:extLst>
                </a:gridCol>
                <a:gridCol w="3816485">
                  <a:extLst>
                    <a:ext uri="{9D8B030D-6E8A-4147-A177-3AD203B41FA5}">
                      <a16:colId xmlns:a16="http://schemas.microsoft.com/office/drawing/2014/main" val="3351431238"/>
                    </a:ext>
                  </a:extLst>
                </a:gridCol>
                <a:gridCol w="3816485">
                  <a:extLst>
                    <a:ext uri="{9D8B030D-6E8A-4147-A177-3AD203B41FA5}">
                      <a16:colId xmlns:a16="http://schemas.microsoft.com/office/drawing/2014/main" val="1541136284"/>
                    </a:ext>
                  </a:extLst>
                </a:gridCol>
              </a:tblGrid>
              <a:tr h="297630">
                <a:tc>
                  <a:txBody>
                    <a:bodyPr/>
                    <a:lstStyle/>
                    <a:p>
                      <a:r>
                        <a:rPr lang="en-US" dirty="0"/>
                        <a:t>Component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542450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Login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Login page and event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71610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Home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Load user info, role, resource, event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100888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310749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962607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Resource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Resource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6089295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Article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Article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262503"/>
                  </a:ext>
                </a:extLst>
              </a:tr>
              <a:tr h="267377">
                <a:tc>
                  <a:txBody>
                    <a:bodyPr/>
                    <a:lstStyle/>
                    <a:p>
                      <a:r>
                        <a:rPr lang="en-US" dirty="0"/>
                        <a:t>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00695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D05177B-1210-44B9-84D2-8C66861370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6928986"/>
              </p:ext>
            </p:extLst>
          </p:nvPr>
        </p:nvGraphicFramePr>
        <p:xfrm>
          <a:off x="371272" y="4793794"/>
          <a:ext cx="1144945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6485">
                  <a:extLst>
                    <a:ext uri="{9D8B030D-6E8A-4147-A177-3AD203B41FA5}">
                      <a16:colId xmlns:a16="http://schemas.microsoft.com/office/drawing/2014/main" val="4235331190"/>
                    </a:ext>
                  </a:extLst>
                </a:gridCol>
                <a:gridCol w="3816485">
                  <a:extLst>
                    <a:ext uri="{9D8B030D-6E8A-4147-A177-3AD203B41FA5}">
                      <a16:colId xmlns:a16="http://schemas.microsoft.com/office/drawing/2014/main" val="4203108112"/>
                    </a:ext>
                  </a:extLst>
                </a:gridCol>
                <a:gridCol w="3816485">
                  <a:extLst>
                    <a:ext uri="{9D8B030D-6E8A-4147-A177-3AD203B41FA5}">
                      <a16:colId xmlns:a16="http://schemas.microsoft.com/office/drawing/2014/main" val="17211517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399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Article 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Article menu 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Menu categories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817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Article label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Label categories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9310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Visitor statistic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Function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Statistic visits(each article and all)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75431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0F3D8E9-391C-47AA-9CCC-171A7D04531A}"/>
              </a:ext>
            </a:extLst>
          </p:cNvPr>
          <p:cNvSpPr txBox="1"/>
          <p:nvPr/>
        </p:nvSpPr>
        <p:spPr>
          <a:xfrm>
            <a:off x="371272" y="1084794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Admin 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3DEFA4-FCEA-48E9-A2E5-7671925FAD3C}"/>
              </a:ext>
            </a:extLst>
          </p:cNvPr>
          <p:cNvSpPr txBox="1"/>
          <p:nvPr/>
        </p:nvSpPr>
        <p:spPr>
          <a:xfrm>
            <a:off x="371272" y="4424462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Articles: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179EA5-2945-47FA-8C30-095B0B11FE9D}"/>
              </a:ext>
            </a:extLst>
          </p:cNvPr>
          <p:cNvSpPr txBox="1"/>
          <p:nvPr/>
        </p:nvSpPr>
        <p:spPr>
          <a:xfrm>
            <a:off x="11173349" y="0"/>
            <a:ext cx="915635" cy="369332"/>
          </a:xfrm>
          <a:prstGeom prst="rect">
            <a:avLst/>
          </a:prstGeom>
          <a:noFill/>
          <a:ln>
            <a:noFill/>
          </a:ln>
          <a:scene3d>
            <a:camera prst="perspectiveHeroicExtremeRightFacing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Cosmos</a:t>
            </a:r>
          </a:p>
        </p:txBody>
      </p:sp>
    </p:spTree>
    <p:extLst>
      <p:ext uri="{BB962C8B-B14F-4D97-AF65-F5344CB8AC3E}">
        <p14:creationId xmlns:p14="http://schemas.microsoft.com/office/powerpoint/2010/main" val="125613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60A2B49-6CED-4F86-891B-0824905FCF93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86F437-B4A6-477B-91FE-E865F7D49316}"/>
              </a:ext>
            </a:extLst>
          </p:cNvPr>
          <p:cNvSpPr txBox="1"/>
          <p:nvPr/>
        </p:nvSpPr>
        <p:spPr>
          <a:xfrm>
            <a:off x="4570999" y="453372"/>
            <a:ext cx="3050002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Admin Table Design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EB11C1-DCB6-48E9-AFA2-700B29B99E28}"/>
              </a:ext>
            </a:extLst>
          </p:cNvPr>
          <p:cNvSpPr/>
          <p:nvPr/>
        </p:nvSpPr>
        <p:spPr>
          <a:xfrm>
            <a:off x="5550876" y="1217408"/>
            <a:ext cx="1090246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1. User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1EB5457-E9CE-49EC-9FF0-87D252A84D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690508"/>
              </p:ext>
            </p:extLst>
          </p:nvPr>
        </p:nvGraphicFramePr>
        <p:xfrm>
          <a:off x="493777" y="1778014"/>
          <a:ext cx="11235509" cy="48780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06572">
                  <a:extLst>
                    <a:ext uri="{9D8B030D-6E8A-4147-A177-3AD203B41FA5}">
                      <a16:colId xmlns:a16="http://schemas.microsoft.com/office/drawing/2014/main" val="1776747331"/>
                    </a:ext>
                  </a:extLst>
                </a:gridCol>
                <a:gridCol w="1490323">
                  <a:extLst>
                    <a:ext uri="{9D8B030D-6E8A-4147-A177-3AD203B41FA5}">
                      <a16:colId xmlns:a16="http://schemas.microsoft.com/office/drawing/2014/main" val="577692073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3934159108"/>
                    </a:ext>
                  </a:extLst>
                </a:gridCol>
                <a:gridCol w="941832">
                  <a:extLst>
                    <a:ext uri="{9D8B030D-6E8A-4147-A177-3AD203B41FA5}">
                      <a16:colId xmlns:a16="http://schemas.microsoft.com/office/drawing/2014/main" val="2181436845"/>
                    </a:ext>
                  </a:extLst>
                </a:gridCol>
                <a:gridCol w="6416622">
                  <a:extLst>
                    <a:ext uri="{9D8B030D-6E8A-4147-A177-3AD203B41FA5}">
                      <a16:colId xmlns:a16="http://schemas.microsoft.com/office/drawing/2014/main" val="3499930267"/>
                    </a:ext>
                  </a:extLst>
                </a:gridCol>
              </a:tblGrid>
              <a:tr h="354165">
                <a:tc>
                  <a:txBody>
                    <a:bodyPr/>
                    <a:lstStyle/>
                    <a:p>
                      <a:r>
                        <a:rPr lang="en-US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000595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User_id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45826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Firstname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Navarchar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006759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Lastname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Navrchar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564787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Nickname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174954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198245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(200)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6673316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010735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Mobilephone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227019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Province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7656282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415458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County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065011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493395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registered_at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50309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last_login_time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datetime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813495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Remark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(255)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206000"/>
                  </a:ext>
                </a:extLst>
              </a:tr>
              <a:tr h="282015"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signature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Navarchar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39996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0413497-D2FB-4D61-8821-12E2F39C4D0A}"/>
              </a:ext>
            </a:extLst>
          </p:cNvPr>
          <p:cNvSpPr txBox="1"/>
          <p:nvPr/>
        </p:nvSpPr>
        <p:spPr>
          <a:xfrm>
            <a:off x="11173349" y="0"/>
            <a:ext cx="915635" cy="369332"/>
          </a:xfrm>
          <a:prstGeom prst="rect">
            <a:avLst/>
          </a:prstGeom>
          <a:noFill/>
          <a:ln>
            <a:noFill/>
          </a:ln>
          <a:scene3d>
            <a:camera prst="perspectiveHeroicExtremeRightFacing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Cosmos</a:t>
            </a:r>
          </a:p>
        </p:txBody>
      </p:sp>
    </p:spTree>
    <p:extLst>
      <p:ext uri="{BB962C8B-B14F-4D97-AF65-F5344CB8AC3E}">
        <p14:creationId xmlns:p14="http://schemas.microsoft.com/office/powerpoint/2010/main" val="375925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DC1FF27-63FA-42E3-A02D-7D1477A80E79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89866C-E75A-4B35-A51A-1FAF6F63845D}"/>
              </a:ext>
            </a:extLst>
          </p:cNvPr>
          <p:cNvSpPr txBox="1"/>
          <p:nvPr/>
        </p:nvSpPr>
        <p:spPr>
          <a:xfrm>
            <a:off x="4570999" y="453372"/>
            <a:ext cx="3050002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Admin Table Design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A57CD25-EF21-4923-A28E-2AF6D552D46D}"/>
              </a:ext>
            </a:extLst>
          </p:cNvPr>
          <p:cNvSpPr/>
          <p:nvPr/>
        </p:nvSpPr>
        <p:spPr>
          <a:xfrm>
            <a:off x="5517346" y="1305468"/>
            <a:ext cx="1090246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2. Role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9936C4E-2069-42DA-9CC4-A9F892A930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3599855"/>
              </p:ext>
            </p:extLst>
          </p:nvPr>
        </p:nvGraphicFramePr>
        <p:xfrm>
          <a:off x="512064" y="1898198"/>
          <a:ext cx="11100815" cy="156372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648">
                  <a:extLst>
                    <a:ext uri="{9D8B030D-6E8A-4147-A177-3AD203B41FA5}">
                      <a16:colId xmlns:a16="http://schemas.microsoft.com/office/drawing/2014/main" val="1648905410"/>
                    </a:ext>
                  </a:extLst>
                </a:gridCol>
                <a:gridCol w="1106424">
                  <a:extLst>
                    <a:ext uri="{9D8B030D-6E8A-4147-A177-3AD203B41FA5}">
                      <a16:colId xmlns:a16="http://schemas.microsoft.com/office/drawing/2014/main" val="669590943"/>
                    </a:ext>
                  </a:extLst>
                </a:gridCol>
                <a:gridCol w="1088136">
                  <a:extLst>
                    <a:ext uri="{9D8B030D-6E8A-4147-A177-3AD203B41FA5}">
                      <a16:colId xmlns:a16="http://schemas.microsoft.com/office/drawing/2014/main" val="4058558908"/>
                    </a:ext>
                  </a:extLst>
                </a:gridCol>
                <a:gridCol w="1033272">
                  <a:extLst>
                    <a:ext uri="{9D8B030D-6E8A-4147-A177-3AD203B41FA5}">
                      <a16:colId xmlns:a16="http://schemas.microsoft.com/office/drawing/2014/main" val="1839318075"/>
                    </a:ext>
                  </a:extLst>
                </a:gridCol>
                <a:gridCol w="7260335">
                  <a:extLst>
                    <a:ext uri="{9D8B030D-6E8A-4147-A177-3AD203B41FA5}">
                      <a16:colId xmlns:a16="http://schemas.microsoft.com/office/drawing/2014/main" val="2199630416"/>
                    </a:ext>
                  </a:extLst>
                </a:gridCol>
              </a:tblGrid>
              <a:tr h="390931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86881"/>
                  </a:ext>
                </a:extLst>
              </a:tr>
              <a:tr h="39093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Role_id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5457621"/>
                  </a:ext>
                </a:extLst>
              </a:tr>
              <a:tr h="390931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Role_name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Nvarcahr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04350"/>
                  </a:ext>
                </a:extLst>
              </a:tr>
              <a:tr h="390931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Description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(255)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6758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3FD0540-6660-434C-BD24-D351DB628C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031686"/>
              </p:ext>
            </p:extLst>
          </p:nvPr>
        </p:nvGraphicFramePr>
        <p:xfrm>
          <a:off x="512064" y="4204037"/>
          <a:ext cx="11100811" cy="1483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03504">
                  <a:extLst>
                    <a:ext uri="{9D8B030D-6E8A-4147-A177-3AD203B41FA5}">
                      <a16:colId xmlns:a16="http://schemas.microsoft.com/office/drawing/2014/main" val="6897364"/>
                    </a:ext>
                  </a:extLst>
                </a:gridCol>
                <a:gridCol w="1106424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078992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1078992">
                  <a:extLst>
                    <a:ext uri="{9D8B030D-6E8A-4147-A177-3AD203B41FA5}">
                      <a16:colId xmlns:a16="http://schemas.microsoft.com/office/drawing/2014/main" val="2830525473"/>
                    </a:ext>
                  </a:extLst>
                </a:gridCol>
                <a:gridCol w="7232899">
                  <a:extLst>
                    <a:ext uri="{9D8B030D-6E8A-4147-A177-3AD203B41FA5}">
                      <a16:colId xmlns:a16="http://schemas.microsoft.com/office/drawing/2014/main" val="1974933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User_role_id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User_id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914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Role_id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458838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00DAA83-FBAE-48C8-8548-9AEA9BE69630}"/>
              </a:ext>
            </a:extLst>
          </p:cNvPr>
          <p:cNvSpPr/>
          <p:nvPr/>
        </p:nvSpPr>
        <p:spPr>
          <a:xfrm>
            <a:off x="5404104" y="3626360"/>
            <a:ext cx="1609344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3. </a:t>
            </a:r>
            <a:r>
              <a:rPr lang="en-US" dirty="0" err="1"/>
              <a:t>User_Role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F4132D-A592-44D9-BB4A-8BB81EE4FA19}"/>
              </a:ext>
            </a:extLst>
          </p:cNvPr>
          <p:cNvSpPr txBox="1"/>
          <p:nvPr/>
        </p:nvSpPr>
        <p:spPr>
          <a:xfrm>
            <a:off x="11173349" y="0"/>
            <a:ext cx="915635" cy="369332"/>
          </a:xfrm>
          <a:prstGeom prst="rect">
            <a:avLst/>
          </a:prstGeom>
          <a:noFill/>
          <a:ln>
            <a:noFill/>
          </a:ln>
          <a:scene3d>
            <a:camera prst="perspectiveHeroicExtremeRightFacing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Cosmos</a:t>
            </a:r>
          </a:p>
        </p:txBody>
      </p:sp>
    </p:spTree>
    <p:extLst>
      <p:ext uri="{BB962C8B-B14F-4D97-AF65-F5344CB8AC3E}">
        <p14:creationId xmlns:p14="http://schemas.microsoft.com/office/powerpoint/2010/main" val="2422740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0F13B96-EEE8-4CC2-A479-8FCD642C97B4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F70F2C-CF06-4940-883C-113689F23F1C}"/>
              </a:ext>
            </a:extLst>
          </p:cNvPr>
          <p:cNvSpPr txBox="1"/>
          <p:nvPr/>
        </p:nvSpPr>
        <p:spPr>
          <a:xfrm>
            <a:off x="4570999" y="453372"/>
            <a:ext cx="3050002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Admin Table Design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487466-72AC-4479-B2A6-459B26CB9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2267250"/>
              </p:ext>
            </p:extLst>
          </p:nvPr>
        </p:nvGraphicFramePr>
        <p:xfrm>
          <a:off x="589084" y="1918037"/>
          <a:ext cx="11069515" cy="2225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08780">
                  <a:extLst>
                    <a:ext uri="{9D8B030D-6E8A-4147-A177-3AD203B41FA5}">
                      <a16:colId xmlns:a16="http://schemas.microsoft.com/office/drawing/2014/main" val="1815460687"/>
                    </a:ext>
                  </a:extLst>
                </a:gridCol>
                <a:gridCol w="1527048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088136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941832">
                  <a:extLst>
                    <a:ext uri="{9D8B030D-6E8A-4147-A177-3AD203B41FA5}">
                      <a16:colId xmlns:a16="http://schemas.microsoft.com/office/drawing/2014/main" val="2703918115"/>
                    </a:ext>
                  </a:extLst>
                </a:gridCol>
                <a:gridCol w="6903719">
                  <a:extLst>
                    <a:ext uri="{9D8B030D-6E8A-4147-A177-3AD203B41FA5}">
                      <a16:colId xmlns:a16="http://schemas.microsoft.com/office/drawing/2014/main" val="22365882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Resource_id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Resource_name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914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Resource_type_id</a:t>
                      </a:r>
                      <a:r>
                        <a:rPr lang="en-US" sz="12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01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url</a:t>
                      </a:r>
                      <a:r>
                        <a:rPr lang="en-US" sz="1200" dirty="0"/>
                        <a:t>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Nvarcahr</a:t>
                      </a:r>
                      <a:r>
                        <a:rPr lang="en-US" sz="1200" dirty="0"/>
                        <a:t>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0815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Description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(255)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458838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D13A217-6E24-4780-9F99-342A39EB0BBB}"/>
              </a:ext>
            </a:extLst>
          </p:cNvPr>
          <p:cNvSpPr/>
          <p:nvPr/>
        </p:nvSpPr>
        <p:spPr>
          <a:xfrm>
            <a:off x="5394960" y="1287420"/>
            <a:ext cx="1380744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4. Resource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5F070C5-C923-455A-B005-7E8300009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786152"/>
              </p:ext>
            </p:extLst>
          </p:nvPr>
        </p:nvGraphicFramePr>
        <p:xfrm>
          <a:off x="589084" y="4991072"/>
          <a:ext cx="11069514" cy="1483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90492">
                  <a:extLst>
                    <a:ext uri="{9D8B030D-6E8A-4147-A177-3AD203B41FA5}">
                      <a16:colId xmlns:a16="http://schemas.microsoft.com/office/drawing/2014/main" val="1488297561"/>
                    </a:ext>
                  </a:extLst>
                </a:gridCol>
                <a:gridCol w="1536192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106424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932688">
                  <a:extLst>
                    <a:ext uri="{9D8B030D-6E8A-4147-A177-3AD203B41FA5}">
                      <a16:colId xmlns:a16="http://schemas.microsoft.com/office/drawing/2014/main" val="1338915941"/>
                    </a:ext>
                  </a:extLst>
                </a:gridCol>
                <a:gridCol w="6903718">
                  <a:extLst>
                    <a:ext uri="{9D8B030D-6E8A-4147-A177-3AD203B41FA5}">
                      <a16:colId xmlns:a16="http://schemas.microsoft.com/office/drawing/2014/main" val="10308603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Resource_type_id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Resource_type_name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914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Description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(255)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458838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F5426C4-18F9-4380-99BD-18C8DD291C1D}"/>
              </a:ext>
            </a:extLst>
          </p:cNvPr>
          <p:cNvSpPr/>
          <p:nvPr/>
        </p:nvSpPr>
        <p:spPr>
          <a:xfrm>
            <a:off x="5550876" y="4360455"/>
            <a:ext cx="1090246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5. Type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E9DF95-17D2-45EA-A66B-F03247AFD7D9}"/>
              </a:ext>
            </a:extLst>
          </p:cNvPr>
          <p:cNvSpPr txBox="1"/>
          <p:nvPr/>
        </p:nvSpPr>
        <p:spPr>
          <a:xfrm>
            <a:off x="11173349" y="0"/>
            <a:ext cx="915635" cy="369332"/>
          </a:xfrm>
          <a:prstGeom prst="rect">
            <a:avLst/>
          </a:prstGeom>
          <a:noFill/>
          <a:ln>
            <a:noFill/>
          </a:ln>
          <a:scene3d>
            <a:camera prst="perspectiveHeroicExtremeRightFacing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Cosmos</a:t>
            </a:r>
          </a:p>
        </p:txBody>
      </p:sp>
    </p:spTree>
    <p:extLst>
      <p:ext uri="{BB962C8B-B14F-4D97-AF65-F5344CB8AC3E}">
        <p14:creationId xmlns:p14="http://schemas.microsoft.com/office/powerpoint/2010/main" val="609434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602364C-393F-4C70-8CD7-E79B8651C3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82218"/>
              </p:ext>
            </p:extLst>
          </p:nvPr>
        </p:nvGraphicFramePr>
        <p:xfrm>
          <a:off x="493776" y="1918036"/>
          <a:ext cx="11137391" cy="464275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03504">
                  <a:extLst>
                    <a:ext uri="{9D8B030D-6E8A-4147-A177-3AD203B41FA5}">
                      <a16:colId xmlns:a16="http://schemas.microsoft.com/office/drawing/2014/main" val="2558186232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069848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969264">
                  <a:extLst>
                    <a:ext uri="{9D8B030D-6E8A-4147-A177-3AD203B41FA5}">
                      <a16:colId xmlns:a16="http://schemas.microsoft.com/office/drawing/2014/main" val="1042944794"/>
                    </a:ext>
                  </a:extLst>
                </a:gridCol>
                <a:gridCol w="7214615">
                  <a:extLst>
                    <a:ext uri="{9D8B030D-6E8A-4147-A177-3AD203B41FA5}">
                      <a16:colId xmlns:a16="http://schemas.microsoft.com/office/drawing/2014/main" val="2065062365"/>
                    </a:ext>
                  </a:extLst>
                </a:gridCol>
              </a:tblGrid>
              <a:tr h="386896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Resource_role_id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Resource_id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914916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Role_id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458838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Id_add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625333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Is_delete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437221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Is_update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447844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Is_view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48600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Is_export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837669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Is_import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778523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Is_download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72627"/>
                  </a:ext>
                </a:extLst>
              </a:tr>
              <a:tr h="386896"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Is_print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583619"/>
                  </a:ext>
                </a:extLst>
              </a:tr>
            </a:tbl>
          </a:graphicData>
        </a:graphic>
      </p:graphicFrame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2DDE3C3-85F2-46BA-A053-4948EFB66E3D}"/>
              </a:ext>
            </a:extLst>
          </p:cNvPr>
          <p:cNvSpPr/>
          <p:nvPr/>
        </p:nvSpPr>
        <p:spPr>
          <a:xfrm>
            <a:off x="5102352" y="1287419"/>
            <a:ext cx="2039112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6. </a:t>
            </a:r>
            <a:r>
              <a:rPr lang="en-US" dirty="0" err="1"/>
              <a:t>Resource_Role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8CE2E6B-67B2-41D2-B26D-B253E22ABD75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A867B5-F081-43AE-94B4-1C1DE3CA1EC5}"/>
              </a:ext>
            </a:extLst>
          </p:cNvPr>
          <p:cNvSpPr txBox="1"/>
          <p:nvPr/>
        </p:nvSpPr>
        <p:spPr>
          <a:xfrm>
            <a:off x="4570999" y="453372"/>
            <a:ext cx="3050002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Admin Table Design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D8CDAC-C8E3-4D98-9DAC-7FE1719558DF}"/>
              </a:ext>
            </a:extLst>
          </p:cNvPr>
          <p:cNvSpPr txBox="1"/>
          <p:nvPr/>
        </p:nvSpPr>
        <p:spPr>
          <a:xfrm>
            <a:off x="11173349" y="0"/>
            <a:ext cx="915635" cy="369332"/>
          </a:xfrm>
          <a:prstGeom prst="rect">
            <a:avLst/>
          </a:prstGeom>
          <a:noFill/>
          <a:ln>
            <a:noFill/>
          </a:ln>
          <a:scene3d>
            <a:camera prst="perspectiveHeroicExtremeRightFacing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Cosmos</a:t>
            </a:r>
          </a:p>
        </p:txBody>
      </p:sp>
    </p:spTree>
    <p:extLst>
      <p:ext uri="{BB962C8B-B14F-4D97-AF65-F5344CB8AC3E}">
        <p14:creationId xmlns:p14="http://schemas.microsoft.com/office/powerpoint/2010/main" val="2384504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670BEC9-7D91-4818-8686-58C09E43B3DC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58D535-148F-4DB9-B370-36CC72349962}"/>
              </a:ext>
            </a:extLst>
          </p:cNvPr>
          <p:cNvSpPr txBox="1"/>
          <p:nvPr/>
        </p:nvSpPr>
        <p:spPr>
          <a:xfrm>
            <a:off x="4575007" y="453372"/>
            <a:ext cx="3041988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Article Table Design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AC2688C-BFE6-42F2-A77D-1E3F5EC67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747224"/>
              </p:ext>
            </p:extLst>
          </p:nvPr>
        </p:nvGraphicFramePr>
        <p:xfrm>
          <a:off x="521676" y="1855324"/>
          <a:ext cx="11045484" cy="477926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03036">
                  <a:extLst>
                    <a:ext uri="{9D8B030D-6E8A-4147-A177-3AD203B41FA5}">
                      <a16:colId xmlns:a16="http://schemas.microsoft.com/office/drawing/2014/main" val="2381281110"/>
                    </a:ext>
                  </a:extLst>
                </a:gridCol>
                <a:gridCol w="987552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216152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987552">
                  <a:extLst>
                    <a:ext uri="{9D8B030D-6E8A-4147-A177-3AD203B41FA5}">
                      <a16:colId xmlns:a16="http://schemas.microsoft.com/office/drawing/2014/main" val="1042944794"/>
                    </a:ext>
                  </a:extLst>
                </a:gridCol>
                <a:gridCol w="7251192">
                  <a:extLst>
                    <a:ext uri="{9D8B030D-6E8A-4147-A177-3AD203B41FA5}">
                      <a16:colId xmlns:a16="http://schemas.microsoft.com/office/drawing/2014/main" val="2795558572"/>
                    </a:ext>
                  </a:extLst>
                </a:gridCol>
              </a:tblGrid>
              <a:tr h="434479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Post_id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User_id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914916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Parent_Id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458838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625333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Meta_Title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meta title to be used for browser  title and SEO.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437221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Slug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post slug to form the URL.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447844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Summary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summary of the post to mention the key highlights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48600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Nvarcahr</a:t>
                      </a:r>
                      <a:r>
                        <a:rPr lang="en-US" sz="1200" dirty="0"/>
                        <a:t>(max)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602648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Published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837669"/>
                  </a:ext>
                </a:extLst>
              </a:tr>
              <a:tr h="434479"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Publish_date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Datetime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778523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03B0C1D-62E4-4E45-8D23-E3E3CA761EA1}"/>
              </a:ext>
            </a:extLst>
          </p:cNvPr>
          <p:cNvSpPr/>
          <p:nvPr/>
        </p:nvSpPr>
        <p:spPr>
          <a:xfrm>
            <a:off x="5134414" y="1256063"/>
            <a:ext cx="1820007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7. Post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C55A53-3629-4908-93D4-5B4B4D5D2611}"/>
              </a:ext>
            </a:extLst>
          </p:cNvPr>
          <p:cNvSpPr txBox="1"/>
          <p:nvPr/>
        </p:nvSpPr>
        <p:spPr>
          <a:xfrm>
            <a:off x="11173349" y="0"/>
            <a:ext cx="915635" cy="369332"/>
          </a:xfrm>
          <a:prstGeom prst="rect">
            <a:avLst/>
          </a:prstGeom>
          <a:noFill/>
          <a:ln>
            <a:noFill/>
          </a:ln>
          <a:scene3d>
            <a:camera prst="perspectiveHeroicExtremeRightFacing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Cosmos</a:t>
            </a:r>
          </a:p>
        </p:txBody>
      </p:sp>
    </p:spTree>
    <p:extLst>
      <p:ext uri="{BB962C8B-B14F-4D97-AF65-F5344CB8AC3E}">
        <p14:creationId xmlns:p14="http://schemas.microsoft.com/office/powerpoint/2010/main" val="1870070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4A1CC8D-0042-4722-8A92-A259F8C58FA0}"/>
              </a:ext>
            </a:extLst>
          </p:cNvPr>
          <p:cNvSpPr/>
          <p:nvPr/>
        </p:nvSpPr>
        <p:spPr>
          <a:xfrm>
            <a:off x="371272" y="359923"/>
            <a:ext cx="11449455" cy="710119"/>
          </a:xfrm>
          <a:prstGeom prst="round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4F5F9E-19BC-4F78-8B2B-476FE0513439}"/>
              </a:ext>
            </a:extLst>
          </p:cNvPr>
          <p:cNvSpPr txBox="1"/>
          <p:nvPr/>
        </p:nvSpPr>
        <p:spPr>
          <a:xfrm>
            <a:off x="4575007" y="453372"/>
            <a:ext cx="3041988" cy="5232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Article Table Design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C9A87B7-3C65-43BD-BF10-CA3FBC87F3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4342655"/>
              </p:ext>
            </p:extLst>
          </p:nvPr>
        </p:nvGraphicFramePr>
        <p:xfrm>
          <a:off x="576072" y="1855324"/>
          <a:ext cx="10945369" cy="23028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49224">
                  <a:extLst>
                    <a:ext uri="{9D8B030D-6E8A-4147-A177-3AD203B41FA5}">
                      <a16:colId xmlns:a16="http://schemas.microsoft.com/office/drawing/2014/main" val="2361475247"/>
                    </a:ext>
                  </a:extLst>
                </a:gridCol>
                <a:gridCol w="1481328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124712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932688">
                  <a:extLst>
                    <a:ext uri="{9D8B030D-6E8A-4147-A177-3AD203B41FA5}">
                      <a16:colId xmlns:a16="http://schemas.microsoft.com/office/drawing/2014/main" val="1042944794"/>
                    </a:ext>
                  </a:extLst>
                </a:gridCol>
                <a:gridCol w="6757417">
                  <a:extLst>
                    <a:ext uri="{9D8B030D-6E8A-4147-A177-3AD203B41FA5}">
                      <a16:colId xmlns:a16="http://schemas.microsoft.com/office/drawing/2014/main" val="3244088367"/>
                    </a:ext>
                  </a:extLst>
                </a:gridCol>
              </a:tblGrid>
              <a:tr h="276720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Post_comment_id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Post_id</a:t>
                      </a:r>
                      <a:r>
                        <a:rPr lang="en-US" sz="12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914916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Parent_Id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458838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625333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Nvarcahr</a:t>
                      </a:r>
                      <a:r>
                        <a:rPr lang="en-US" sz="1200" dirty="0"/>
                        <a:t>(max)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602648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Published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837669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Publish_date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Datetime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778523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34E997B-C3FD-46EF-966D-FAD15FFA72D7}"/>
              </a:ext>
            </a:extLst>
          </p:cNvPr>
          <p:cNvSpPr/>
          <p:nvPr/>
        </p:nvSpPr>
        <p:spPr>
          <a:xfrm>
            <a:off x="5102352" y="1232974"/>
            <a:ext cx="1984248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8. </a:t>
            </a:r>
            <a:r>
              <a:rPr lang="en-US" dirty="0" err="1"/>
              <a:t>Post_comment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6302BD8-DBBB-410F-B780-74EC78F5F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840334"/>
              </p:ext>
            </p:extLst>
          </p:nvPr>
        </p:nvGraphicFramePr>
        <p:xfrm>
          <a:off x="576072" y="4897227"/>
          <a:ext cx="10945369" cy="173736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018014798"/>
                    </a:ext>
                  </a:extLst>
                </a:gridCol>
                <a:gridCol w="1444752">
                  <a:extLst>
                    <a:ext uri="{9D8B030D-6E8A-4147-A177-3AD203B41FA5}">
                      <a16:colId xmlns:a16="http://schemas.microsoft.com/office/drawing/2014/main" val="2665070155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1096669888"/>
                    </a:ext>
                  </a:extLst>
                </a:gridCol>
                <a:gridCol w="960120">
                  <a:extLst>
                    <a:ext uri="{9D8B030D-6E8A-4147-A177-3AD203B41FA5}">
                      <a16:colId xmlns:a16="http://schemas.microsoft.com/office/drawing/2014/main" val="1042944794"/>
                    </a:ext>
                  </a:extLst>
                </a:gridCol>
                <a:gridCol w="6748273">
                  <a:extLst>
                    <a:ext uri="{9D8B030D-6E8A-4147-A177-3AD203B41FA5}">
                      <a16:colId xmlns:a16="http://schemas.microsoft.com/office/drawing/2014/main" val="1329015291"/>
                    </a:ext>
                  </a:extLst>
                </a:gridCol>
              </a:tblGrid>
              <a:tr h="434341">
                <a:tc>
                  <a:txBody>
                    <a:bodyPr/>
                    <a:lstStyle/>
                    <a:p>
                      <a:r>
                        <a:rPr lang="en-US" sz="1800" dirty="0"/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547098"/>
                  </a:ext>
                </a:extLst>
              </a:tr>
              <a:tr h="325756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Post_mate_id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57883"/>
                  </a:ext>
                </a:extLst>
              </a:tr>
              <a:tr h="325756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Post_id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 post id to identify the parent post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625333"/>
                  </a:ext>
                </a:extLst>
              </a:tr>
              <a:tr h="325756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Nvarcahr</a:t>
                      </a:r>
                      <a:r>
                        <a:rPr lang="en-US" sz="1200" dirty="0"/>
                        <a:t>(50)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key identifying the meta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602648"/>
                  </a:ext>
                </a:extLst>
              </a:tr>
              <a:tr h="325756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Nvarchar</a:t>
                      </a:r>
                      <a:r>
                        <a:rPr lang="en-US" sz="1200" dirty="0"/>
                        <a:t>(max)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Used to store the post data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837669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8EF64C9-17E7-48B0-B87E-AC2FA2D65334}"/>
              </a:ext>
            </a:extLst>
          </p:cNvPr>
          <p:cNvSpPr/>
          <p:nvPr/>
        </p:nvSpPr>
        <p:spPr>
          <a:xfrm>
            <a:off x="5185995" y="4321056"/>
            <a:ext cx="1820007" cy="4132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9. </a:t>
            </a:r>
            <a:r>
              <a:rPr lang="en-US" dirty="0" err="1"/>
              <a:t>Post_Meta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AF0AC9-98D5-402C-8AB3-E2099FF545E3}"/>
              </a:ext>
            </a:extLst>
          </p:cNvPr>
          <p:cNvSpPr txBox="1"/>
          <p:nvPr/>
        </p:nvSpPr>
        <p:spPr>
          <a:xfrm>
            <a:off x="11173349" y="0"/>
            <a:ext cx="915635" cy="369332"/>
          </a:xfrm>
          <a:prstGeom prst="rect">
            <a:avLst/>
          </a:prstGeom>
          <a:noFill/>
          <a:ln>
            <a:noFill/>
          </a:ln>
          <a:scene3d>
            <a:camera prst="perspectiveHeroicExtremeRightFacing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Cosmos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51424EF7-F5A6-46A0-B678-6E2C771C5BB4}"/>
              </a:ext>
            </a:extLst>
          </p:cNvPr>
          <p:cNvSpPr/>
          <p:nvPr/>
        </p:nvSpPr>
        <p:spPr>
          <a:xfrm>
            <a:off x="576072" y="4344891"/>
            <a:ext cx="4123944" cy="413239"/>
          </a:xfrm>
          <a:prstGeom prst="wedgeRoundRectCallout">
            <a:avLst>
              <a:gd name="adj1" fmla="val -20833"/>
              <a:gd name="adj2" fmla="val 86840"/>
              <a:gd name="adj3" fmla="val 16667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post meta table can be used to store additional information of a post including the post banner </a:t>
            </a:r>
            <a:r>
              <a:rPr lang="en-US" sz="1200" dirty="0" err="1">
                <a:solidFill>
                  <a:schemeClr val="tx1"/>
                </a:solidFill>
              </a:rPr>
              <a:t>url</a:t>
            </a:r>
            <a:r>
              <a:rPr lang="en-US" sz="1200" dirty="0">
                <a:solidFill>
                  <a:schemeClr val="tx1"/>
                </a:solidFill>
              </a:rPr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2823911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883</Words>
  <Application>Microsoft Office PowerPoint</Application>
  <PresentationFormat>Widescreen</PresentationFormat>
  <Paragraphs>427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Shaobo Li</dc:creator>
  <cp:lastModifiedBy>Shaobo Li</cp:lastModifiedBy>
  <cp:revision>32</cp:revision>
  <dcterms:created xsi:type="dcterms:W3CDTF">2022-02-17T07:54:27Z</dcterms:created>
  <dcterms:modified xsi:type="dcterms:W3CDTF">2022-02-18T09:59:02Z</dcterms:modified>
</cp:coreProperties>
</file>

<file path=docProps/thumbnail.jpeg>
</file>